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95" autoAdjust="0"/>
  </p:normalViewPr>
  <p:slideViewPr>
    <p:cSldViewPr>
      <p:cViewPr varScale="1">
        <p:scale>
          <a:sx n="76" d="100"/>
          <a:sy n="76" d="100"/>
        </p:scale>
        <p:origin x="1642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306A1-FFB6-4029-B5E9-5B93BA480611}" type="datetimeFigureOut">
              <a:rPr lang="es-MX" smtClean="0"/>
              <a:t>25/04/2025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568D3-C9B7-476B-B087-3FE302ABB3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547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568D3-C9B7-476B-B087-3FE302ABB3D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880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16479" y="3447290"/>
            <a:ext cx="4645152" cy="94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359152" y="3471672"/>
            <a:ext cx="4555490" cy="0"/>
          </a:xfrm>
          <a:custGeom>
            <a:avLst/>
            <a:gdLst/>
            <a:ahLst/>
            <a:cxnLst/>
            <a:rect l="l" t="t" r="r" b="b"/>
            <a:pathLst>
              <a:path w="4555490">
                <a:moveTo>
                  <a:pt x="0" y="0"/>
                </a:moveTo>
                <a:lnTo>
                  <a:pt x="4555490" y="0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95500" y="2971800"/>
            <a:ext cx="2447544" cy="96621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0477" y="1949196"/>
            <a:ext cx="94487" cy="299770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617720" y="1969008"/>
            <a:ext cx="0" cy="2908300"/>
          </a:xfrm>
          <a:custGeom>
            <a:avLst/>
            <a:gdLst/>
            <a:ahLst/>
            <a:cxnLst/>
            <a:rect l="l" t="t" r="r" b="b"/>
            <a:pathLst>
              <a:path h="2908300">
                <a:moveTo>
                  <a:pt x="0" y="0"/>
                </a:moveTo>
                <a:lnTo>
                  <a:pt x="0" y="2907918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12237" y="1508762"/>
            <a:ext cx="2447543" cy="9646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4484" y="1104139"/>
            <a:ext cx="250888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51" name="Conector recto 1050">
            <a:extLst>
              <a:ext uri="{FF2B5EF4-FFF2-40B4-BE49-F238E27FC236}">
                <a16:creationId xmlns:a16="http://schemas.microsoft.com/office/drawing/2014/main" id="{7E56CB9B-067D-5423-2A74-138F23AA454E}"/>
              </a:ext>
            </a:extLst>
          </p:cNvPr>
          <p:cNvCxnSpPr>
            <a:cxnSpLocks/>
          </p:cNvCxnSpPr>
          <p:nvPr/>
        </p:nvCxnSpPr>
        <p:spPr>
          <a:xfrm>
            <a:off x="2642420" y="2948781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50" name="Conector recto 1049">
            <a:extLst>
              <a:ext uri="{FF2B5EF4-FFF2-40B4-BE49-F238E27FC236}">
                <a16:creationId xmlns:a16="http://schemas.microsoft.com/office/drawing/2014/main" id="{29DD188F-C687-E4E3-2946-B928B8721397}"/>
              </a:ext>
            </a:extLst>
          </p:cNvPr>
          <p:cNvCxnSpPr>
            <a:cxnSpLocks/>
          </p:cNvCxnSpPr>
          <p:nvPr/>
        </p:nvCxnSpPr>
        <p:spPr>
          <a:xfrm>
            <a:off x="2431026" y="5188743"/>
            <a:ext cx="44343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49" name="Conector recto 1048">
            <a:extLst>
              <a:ext uri="{FF2B5EF4-FFF2-40B4-BE49-F238E27FC236}">
                <a16:creationId xmlns:a16="http://schemas.microsoft.com/office/drawing/2014/main" id="{D493D6FB-5B98-4B8C-CF00-85D7281CD55A}"/>
              </a:ext>
            </a:extLst>
          </p:cNvPr>
          <p:cNvCxnSpPr>
            <a:cxnSpLocks/>
          </p:cNvCxnSpPr>
          <p:nvPr/>
        </p:nvCxnSpPr>
        <p:spPr>
          <a:xfrm>
            <a:off x="4772129" y="2285999"/>
            <a:ext cx="0" cy="374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40" name="Rectangle 2">
            <a:extLst>
              <a:ext uri="{FF2B5EF4-FFF2-40B4-BE49-F238E27FC236}">
                <a16:creationId xmlns:a16="http://schemas.microsoft.com/office/drawing/2014/main" id="{C8228CEE-A1B4-54AC-21DC-872D8D320EAB}"/>
              </a:ext>
            </a:extLst>
          </p:cNvPr>
          <p:cNvSpPr/>
          <p:nvPr/>
        </p:nvSpPr>
        <p:spPr>
          <a:xfrm>
            <a:off x="849261" y="609600"/>
            <a:ext cx="7902677" cy="914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 err="1">
                <a:solidFill>
                  <a:srgbClr val="000000"/>
                </a:solidFill>
                <a:latin typeface="Arial"/>
              </a:rPr>
              <a:t>Dirección</a:t>
            </a:r>
            <a:r>
              <a:rPr dirty="0">
                <a:solidFill>
                  <a:srgbClr val="000000"/>
                </a:solidFill>
                <a:latin typeface="Arial"/>
              </a:rPr>
              <a:t> de </a:t>
            </a:r>
            <a:r>
              <a:rPr dirty="0" err="1">
                <a:solidFill>
                  <a:srgbClr val="000000"/>
                </a:solidFill>
                <a:latin typeface="Arial"/>
              </a:rPr>
              <a:t>Recursos</a:t>
            </a:r>
            <a:r>
              <a:rPr dirty="0">
                <a:solidFill>
                  <a:srgbClr val="000000"/>
                </a:solidFill>
                <a:latin typeface="Arial"/>
              </a:rPr>
              <a:t> </a:t>
            </a:r>
            <a:r>
              <a:rPr dirty="0" err="1">
                <a:solidFill>
                  <a:srgbClr val="000000"/>
                </a:solidFill>
                <a:latin typeface="Arial"/>
              </a:rPr>
              <a:t>Financieros</a:t>
            </a:r>
            <a:r>
              <a:rPr dirty="0">
                <a:solidFill>
                  <a:srgbClr val="000000"/>
                </a:solidFill>
                <a:latin typeface="Arial"/>
              </a:rPr>
              <a:t> de la </a:t>
            </a:r>
            <a:r>
              <a:rPr dirty="0" err="1">
                <a:solidFill>
                  <a:srgbClr val="000000"/>
                </a:solidFill>
                <a:latin typeface="Arial"/>
              </a:rPr>
              <a:t>Oficialía</a:t>
            </a:r>
            <a:r>
              <a:rPr dirty="0">
                <a:solidFill>
                  <a:srgbClr val="000000"/>
                </a:solidFill>
                <a:latin typeface="Arial"/>
              </a:rPr>
              <a:t> Mayor del Poder Judicial</a:t>
            </a:r>
          </a:p>
        </p:txBody>
      </p:sp>
      <p:sp>
        <p:nvSpPr>
          <p:cNvPr id="1041" name="Rectangle 3">
            <a:extLst>
              <a:ext uri="{FF2B5EF4-FFF2-40B4-BE49-F238E27FC236}">
                <a16:creationId xmlns:a16="http://schemas.microsoft.com/office/drawing/2014/main" id="{11D365FB-EC3D-0A85-7E0B-F0680CC54F2D}"/>
              </a:ext>
            </a:extLst>
          </p:cNvPr>
          <p:cNvSpPr/>
          <p:nvPr/>
        </p:nvSpPr>
        <p:spPr>
          <a:xfrm>
            <a:off x="3635477" y="13716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Silvia Gabriela Saucedo Muñoz</a:t>
            </a: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Directora</a:t>
            </a:r>
            <a:endParaRPr sz="1200" dirty="0">
              <a:solidFill>
                <a:schemeClr val="tx1"/>
              </a:solidFill>
            </a:endParaRPr>
          </a:p>
          <a:p>
            <a:pPr algn="ctr"/>
            <a:r>
              <a:rPr sz="1200" dirty="0">
                <a:solidFill>
                  <a:schemeClr val="tx1"/>
                </a:solidFill>
              </a:rPr>
              <a:t>TCA0300</a:t>
            </a:r>
          </a:p>
        </p:txBody>
      </p:sp>
      <p:sp>
        <p:nvSpPr>
          <p:cNvPr id="1042" name="Rectangle 4">
            <a:extLst>
              <a:ext uri="{FF2B5EF4-FFF2-40B4-BE49-F238E27FC236}">
                <a16:creationId xmlns:a16="http://schemas.microsoft.com/office/drawing/2014/main" id="{23136D75-9158-EA27-A385-3D83D0932372}"/>
              </a:ext>
            </a:extLst>
          </p:cNvPr>
          <p:cNvSpPr/>
          <p:nvPr/>
        </p:nvSpPr>
        <p:spPr>
          <a:xfrm>
            <a:off x="2362200" y="2491581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Fernando Flores Espinoza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Subdirector de Finanzas y Presupuestos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TCA0601</a:t>
            </a:r>
          </a:p>
        </p:txBody>
      </p:sp>
      <p:sp>
        <p:nvSpPr>
          <p:cNvPr id="1043" name="Rectangle 5">
            <a:extLst>
              <a:ext uri="{FF2B5EF4-FFF2-40B4-BE49-F238E27FC236}">
                <a16:creationId xmlns:a16="http://schemas.microsoft.com/office/drawing/2014/main" id="{9D915814-9AAF-6D28-A5E0-D375E2952211}"/>
              </a:ext>
            </a:extLst>
          </p:cNvPr>
          <p:cNvSpPr/>
          <p:nvPr/>
        </p:nvSpPr>
        <p:spPr>
          <a:xfrm>
            <a:off x="4859594" y="2491581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Liliana Elizabeth Gonzalez Mancera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Jefa del Departamento de Egresos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TCA0801</a:t>
            </a:r>
          </a:p>
        </p:txBody>
      </p:sp>
      <p:sp>
        <p:nvSpPr>
          <p:cNvPr id="1044" name="Rectangle 6">
            <a:extLst>
              <a:ext uri="{FF2B5EF4-FFF2-40B4-BE49-F238E27FC236}">
                <a16:creationId xmlns:a16="http://schemas.microsoft.com/office/drawing/2014/main" id="{8EB8043A-8EE3-3508-5C1E-C9EB2A8B4DAD}"/>
              </a:ext>
            </a:extLst>
          </p:cNvPr>
          <p:cNvSpPr/>
          <p:nvPr/>
        </p:nvSpPr>
        <p:spPr>
          <a:xfrm>
            <a:off x="3635477" y="3596814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Gabriela Noemi Alvarez Niño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Titular de la Administración de </a:t>
            </a:r>
            <a:r>
              <a:rPr sz="1200" dirty="0" err="1">
                <a:solidFill>
                  <a:schemeClr val="tx1"/>
                </a:solidFill>
              </a:rPr>
              <a:t>los</a:t>
            </a:r>
            <a:r>
              <a:rPr sz="1200" dirty="0">
                <a:solidFill>
                  <a:schemeClr val="tx1"/>
                </a:solidFill>
              </a:rPr>
              <a:t> </a:t>
            </a:r>
            <a:r>
              <a:rPr sz="1200" dirty="0" err="1">
                <a:solidFill>
                  <a:schemeClr val="tx1"/>
                </a:solidFill>
              </a:rPr>
              <a:t>Fondos</a:t>
            </a:r>
            <a:r>
              <a:rPr sz="1200" dirty="0">
                <a:solidFill>
                  <a:schemeClr val="tx1"/>
                </a:solidFill>
              </a:rPr>
              <a:t> de la </a:t>
            </a:r>
            <a:r>
              <a:rPr sz="1200" dirty="0" err="1">
                <a:solidFill>
                  <a:schemeClr val="tx1"/>
                </a:solidFill>
              </a:rPr>
              <a:t>Oficialía</a:t>
            </a:r>
            <a:r>
              <a:rPr sz="1200" dirty="0">
                <a:solidFill>
                  <a:schemeClr val="tx1"/>
                </a:solidFill>
              </a:rPr>
              <a:t> Mayor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TCA0721</a:t>
            </a:r>
          </a:p>
        </p:txBody>
      </p:sp>
      <p:sp>
        <p:nvSpPr>
          <p:cNvPr id="1045" name="Rectangle 7">
            <a:extLst>
              <a:ext uri="{FF2B5EF4-FFF2-40B4-BE49-F238E27FC236}">
                <a16:creationId xmlns:a16="http://schemas.microsoft.com/office/drawing/2014/main" id="{BBC45BE2-55EC-98F8-365F-6AF8E7C2690E}"/>
              </a:ext>
            </a:extLst>
          </p:cNvPr>
          <p:cNvSpPr/>
          <p:nvPr/>
        </p:nvSpPr>
        <p:spPr>
          <a:xfrm>
            <a:off x="1219200" y="4731543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Hector Jahir De Luna Orta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Financiero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1046" name="Rectangle 8">
            <a:extLst>
              <a:ext uri="{FF2B5EF4-FFF2-40B4-BE49-F238E27FC236}">
                <a16:creationId xmlns:a16="http://schemas.microsoft.com/office/drawing/2014/main" id="{FEC2544F-C5CE-8007-5E7A-428D1606E415}"/>
              </a:ext>
            </a:extLst>
          </p:cNvPr>
          <p:cNvSpPr/>
          <p:nvPr/>
        </p:nvSpPr>
        <p:spPr>
          <a:xfrm>
            <a:off x="3635477" y="4731543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Diana Patricia Balderas Gonzalez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Financiero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1047" name="Rectangle 9">
            <a:extLst>
              <a:ext uri="{FF2B5EF4-FFF2-40B4-BE49-F238E27FC236}">
                <a16:creationId xmlns:a16="http://schemas.microsoft.com/office/drawing/2014/main" id="{6EF26592-DD9E-CE92-C867-5C0720C2E646}"/>
              </a:ext>
            </a:extLst>
          </p:cNvPr>
          <p:cNvSpPr/>
          <p:nvPr/>
        </p:nvSpPr>
        <p:spPr>
          <a:xfrm>
            <a:off x="6051754" y="4731543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Irma Alicia Sanchez Saucedo</a:t>
            </a: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Analista</a:t>
            </a:r>
            <a:r>
              <a:rPr sz="1200" dirty="0">
                <a:solidFill>
                  <a:schemeClr val="tx1"/>
                </a:solidFill>
              </a:rPr>
              <a:t> Financiero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TID0601</a:t>
            </a:r>
          </a:p>
        </p:txBody>
      </p:sp>
      <p:sp>
        <p:nvSpPr>
          <p:cNvPr id="1048" name="Rectangle 10">
            <a:extLst>
              <a:ext uri="{FF2B5EF4-FFF2-40B4-BE49-F238E27FC236}">
                <a16:creationId xmlns:a16="http://schemas.microsoft.com/office/drawing/2014/main" id="{BD4A5693-7808-8E0E-3266-039812E7D79E}"/>
              </a:ext>
            </a:extLst>
          </p:cNvPr>
          <p:cNvSpPr/>
          <p:nvPr/>
        </p:nvSpPr>
        <p:spPr>
          <a:xfrm>
            <a:off x="3635477" y="585644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Argelia </a:t>
            </a:r>
            <a:r>
              <a:rPr sz="1200" b="1" dirty="0" err="1">
                <a:solidFill>
                  <a:schemeClr val="tx1"/>
                </a:solidFill>
              </a:rPr>
              <a:t>Isary</a:t>
            </a:r>
            <a:r>
              <a:rPr sz="1200" b="1" dirty="0">
                <a:solidFill>
                  <a:schemeClr val="tx1"/>
                </a:solidFill>
              </a:rPr>
              <a:t> Diaz Rodriguez</a:t>
            </a: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Secretaria</a:t>
            </a:r>
            <a:r>
              <a:rPr sz="1200" dirty="0">
                <a:solidFill>
                  <a:schemeClr val="tx1"/>
                </a:solidFill>
              </a:rPr>
              <a:t> </a:t>
            </a:r>
            <a:r>
              <a:rPr sz="1200" dirty="0" err="1">
                <a:solidFill>
                  <a:schemeClr val="tx1"/>
                </a:solidFill>
              </a:rPr>
              <a:t>Taquimecanógrafa</a:t>
            </a:r>
            <a:endParaRPr sz="1200" dirty="0">
              <a:solidFill>
                <a:schemeClr val="tx1"/>
              </a:solidFill>
            </a:endParaRPr>
          </a:p>
          <a:p>
            <a:pPr algn="ctr"/>
            <a:r>
              <a:rPr sz="1200" dirty="0">
                <a:solidFill>
                  <a:schemeClr val="tx1"/>
                </a:solidFill>
              </a:rPr>
              <a:t>SO08</a:t>
            </a:r>
          </a:p>
        </p:txBody>
      </p:sp>
    </p:spTree>
    <p:extLst>
      <p:ext uri="{BB962C8B-B14F-4D97-AF65-F5344CB8AC3E}">
        <p14:creationId xmlns:p14="http://schemas.microsoft.com/office/powerpoint/2010/main" val="2383168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82</Words>
  <Application>Microsoft Office PowerPoint</Application>
  <PresentationFormat>Presentación en pantalla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Juan Campos</cp:lastModifiedBy>
  <cp:revision>22</cp:revision>
  <dcterms:created xsi:type="dcterms:W3CDTF">2025-04-25T18:00:51Z</dcterms:created>
  <dcterms:modified xsi:type="dcterms:W3CDTF">2025-04-26T01:58:33Z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2025-04-25T00:00:00Z</vt:filetime>
  </property>
  <property fmtid="{D5CDD505-2E9C-101B-9397-08002B2CF9AE}" pid="5" name="Producer">
    <vt:lpwstr>Microsoft® PowerPoint® 2013</vt:lpwstr>
  </property>
</Properties>
</file>